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4254"/>
            <a:ext cx="579370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C9D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 Name:</a:t>
            </a:r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InkWeaver Reflex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22968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C9D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 Members:</a:t>
            </a:r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28051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Abinesh B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3256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Denistan B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280190" y="37078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Danushika N 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280190" y="41592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 Name: 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280190" y="48289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Design and develop an LLM model that generates human-like text content which consistently evades AI detection tools while maintaining coherence, creativity, and quality.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07921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C9D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Date:</a:t>
            </a:r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15-11-2025</a:t>
            </a:r>
            <a:endParaRPr lang="en-US" sz="3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23875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Scope: 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2119" y="1500307"/>
            <a:ext cx="1310616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journey for InkWeaver Reflex continues beyond its current capabilities. Our future roadmap includes several key advancements to further enhance its intelligence, versatility, and user experience.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62119" y="2324219"/>
            <a:ext cx="4241721" cy="571500"/>
          </a:xfrm>
          <a:prstGeom prst="roundRect">
            <a:avLst>
              <a:gd name="adj" fmla="val 4800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40104" y="2467094"/>
            <a:ext cx="285750" cy="2857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2619" y="3086219"/>
            <a:ext cx="23831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Learned Critic Model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52619" y="3498175"/>
            <a:ext cx="386072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a dedicated AI critic, fine-tuned to mimic human essay graders and stylistic editors, for even more nuanced feedback.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94340" y="2324219"/>
            <a:ext cx="4241721" cy="571500"/>
          </a:xfrm>
          <a:prstGeom prst="roundRect">
            <a:avLst>
              <a:gd name="adj" fmla="val 4800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2325" y="2467094"/>
            <a:ext cx="285750" cy="2857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84840" y="3086219"/>
            <a:ext cx="282321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Multi-Detector Feedback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84840" y="3498175"/>
            <a:ext cx="386072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Integrating feedback from multiple leading AI detection systems directly into the rewrite loop for more robust evasion strategies.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9626560" y="2324219"/>
            <a:ext cx="4241721" cy="571500"/>
          </a:xfrm>
          <a:prstGeom prst="roundRect">
            <a:avLst>
              <a:gd name="adj" fmla="val 4800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4546" y="2467094"/>
            <a:ext cx="285750" cy="2857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17060" y="3086219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Expanded Personas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817060" y="3498175"/>
            <a:ext cx="386072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Broadening the library of distinct writing personas the system can emulate, offering greater stylistic range and adaptability.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762119" y="5122188"/>
            <a:ext cx="4241721" cy="571500"/>
          </a:xfrm>
          <a:prstGeom prst="roundRect">
            <a:avLst>
              <a:gd name="adj" fmla="val 4800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104" y="5265063"/>
            <a:ext cx="285750" cy="2857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52619" y="588418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Retrieval Grounding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52619" y="6296144"/>
            <a:ext cx="386072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advanced retrieval-augmented generation (RAG) to ensure essays are factually accurate and grounded in real-world knowledge.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5194340" y="5122188"/>
            <a:ext cx="4241721" cy="571500"/>
          </a:xfrm>
          <a:prstGeom prst="roundRect">
            <a:avLst>
              <a:gd name="adj" fmla="val 4800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2325" y="5265063"/>
            <a:ext cx="285750" cy="2857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384840" y="588418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Intuitive Web UI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5384840" y="6296144"/>
            <a:ext cx="386072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a user-friendly web interface to make InkWeaver Reflex accessible and easy to control for all users.</a:t>
            </a:r>
            <a:endParaRPr lang="en-US" sz="1500" dirty="0"/>
          </a:p>
        </p:txBody>
      </p:sp>
      <p:sp>
        <p:nvSpPr>
          <p:cNvPr id="24" name="Shape 17"/>
          <p:cNvSpPr/>
          <p:nvPr/>
        </p:nvSpPr>
        <p:spPr>
          <a:xfrm>
            <a:off x="9626560" y="5122188"/>
            <a:ext cx="4241721" cy="571500"/>
          </a:xfrm>
          <a:prstGeom prst="roundRect">
            <a:avLst>
              <a:gd name="adj" fmla="val 4800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04546" y="5265063"/>
            <a:ext cx="285750" cy="28575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817060" y="588418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Beyond Essays</a:t>
            </a:r>
            <a:endParaRPr lang="en-US" sz="1850" dirty="0"/>
          </a:p>
        </p:txBody>
      </p:sp>
      <p:sp>
        <p:nvSpPr>
          <p:cNvPr id="27" name="Text 19"/>
          <p:cNvSpPr/>
          <p:nvPr/>
        </p:nvSpPr>
        <p:spPr>
          <a:xfrm>
            <a:off x="9817060" y="6296144"/>
            <a:ext cx="386072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Exploring the system's potential for generating other long-form content, such as reports, articles, and creative narratives.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472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Analysis: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1542455"/>
            <a:ext cx="3679031" cy="3722132"/>
          </a:xfrm>
          <a:prstGeom prst="roundRect">
            <a:avLst>
              <a:gd name="adj" fmla="val 298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542455"/>
            <a:ext cx="91440" cy="3722132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6569988" y="1763673"/>
            <a:ext cx="31680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Detector Vulnerabilities: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69988" y="2503051"/>
            <a:ext cx="31680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detection systems primarily rely on identifying statistical "fingerprints" within text. These often manifest as rigid syntactical structures, limited lexical diversity, and an unnaturally perfect adherence to grammar.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1542455"/>
            <a:ext cx="3679031" cy="3722132"/>
          </a:xfrm>
          <a:prstGeom prst="roundRect">
            <a:avLst>
              <a:gd name="adj" fmla="val 298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719" y="1542455"/>
            <a:ext cx="91440" cy="3722132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10447377" y="1763673"/>
            <a:ext cx="31680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Limitations of Naïve Paraphrasing: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447377" y="2503051"/>
            <a:ext cx="31680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Simple paraphrasing techniques are insufficient. They often merely rearrange existing AI-generated text, failing to address the underlying stylistic patterns that detectors flag. 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5462945"/>
            <a:ext cx="3679031" cy="2141815"/>
          </a:xfrm>
          <a:prstGeom prst="roundRect">
            <a:avLst>
              <a:gd name="adj" fmla="val 512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7330" y="5462945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6569988" y="56841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Core Challenge: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569988" y="6113383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goal is to generate coherent, creative, and relevant essays of 2000–3000 words with an AI detection rate below 20%. 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498" y="384453"/>
            <a:ext cx="3478768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Solution Overview: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6498" y="1097518"/>
            <a:ext cx="13517404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solution centers on a multi-draft, self-evaluating essay generation pipeline, powered by a fine-tuned Mixtral 8x7B model. Human-likeness is not just an outcome; it's a first-class objective integrated into every stage of the process.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498" y="1699260"/>
            <a:ext cx="695682" cy="10242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1245" y="1838325"/>
            <a:ext cx="17393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Plan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91245" y="2139196"/>
            <a:ext cx="1268265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 structured outline that interprets the prompt, selects the writer persona, and defines the narrative flow.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strategic goals for tone, relevance, and section-wise word distribution before writing begins.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8" y="2723555"/>
            <a:ext cx="695682" cy="10242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1245" y="2862620"/>
            <a:ext cx="17393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Draft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391245" y="3163491"/>
            <a:ext cx="1268265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the first version of each section using the selected persona and outline as guidance.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producing coherent, content-rich paragraphs that form the backbone of the essay.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8" y="3747849"/>
            <a:ext cx="695682" cy="10242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91245" y="3886914"/>
            <a:ext cx="17393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Critique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391245" y="4187785"/>
            <a:ext cx="1268265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Evaluate every section using human-likeness metrics such as sentence diversity, discourse markers, and topical relevance.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weaknesses that make the text appear too synthetic, repetitive, or off-topic.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98" y="4772144"/>
            <a:ext cx="695682" cy="10242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91245" y="4911209"/>
            <a:ext cx="17393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Rewrite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391245" y="5212080"/>
            <a:ext cx="1268265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Refine low-scoring sections through a targeted rewrite pass that improves voice, rhythm, and relevance.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 each revision closely aligns with the intended tone and enhances natural readability.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98" y="5796439"/>
            <a:ext cx="695682" cy="102429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91245" y="5935504"/>
            <a:ext cx="17393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Imperfections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391245" y="6236375"/>
            <a:ext cx="1268265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Introduce controlled, subtle irregularities that mimic natural human writing patterns.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 mild variations in phrasing, hesitations, or connective words to avoid robotic precision.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8" y="6820733"/>
            <a:ext cx="695682" cy="102429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91245" y="6959798"/>
            <a:ext cx="17393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Global Edit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1391245" y="7260669"/>
            <a:ext cx="1268265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 a final polishing pass to unify transitions, remove redundancies, and maintain narrative flow.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Balance clarity and coherence while preserving the authentic human-like voice across the whole essay.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59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669" y="2251948"/>
            <a:ext cx="4200525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Architecture: 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0669" y="2934891"/>
            <a:ext cx="13449062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InkWeaver Reflex system is composed of several specialized modules working in concert to produce human-like essays. Each component plays a critical role in the iterative generation and refinement process.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97" y="3573423"/>
            <a:ext cx="12856607" cy="50401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94645" y="3820602"/>
            <a:ext cx="2353530" cy="756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Prompt → Outline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1081991" y="3820602"/>
            <a:ext cx="2353530" cy="756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Outline → Drafts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1081991" y="7609785"/>
            <a:ext cx="2353530" cy="75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Drafts → Scoring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194645" y="7609785"/>
            <a:ext cx="2353530" cy="75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Scoring → Final Edit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399" y="492443"/>
            <a:ext cx="5274112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Implementation Details: 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16399" y="1410295"/>
            <a:ext cx="4279821" cy="2192893"/>
          </a:xfrm>
          <a:prstGeom prst="roundRect">
            <a:avLst>
              <a:gd name="adj" fmla="val 34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3089" y="1596985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&amp; Fine-tuning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03089" y="1984177"/>
            <a:ext cx="3906441" cy="143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leverage a fine-tuned Mixtral 8x7B model, specifically trained on a diverse corpus of human-written long-form essays to internalize stylistic nuances and structural complexity.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175290" y="1410295"/>
            <a:ext cx="4279821" cy="2192893"/>
          </a:xfrm>
          <a:prstGeom prst="roundRect">
            <a:avLst>
              <a:gd name="adj" fmla="val 34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61980" y="1596985"/>
            <a:ext cx="272938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Quantization &amp; Efficiency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61980" y="1984177"/>
            <a:ext cx="3906441" cy="143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manage computational demands and latency, we employ quantization techniques for optimized model inference without significant performance degradation, ensuring responsive iteration.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34180" y="1410295"/>
            <a:ext cx="4279821" cy="2192893"/>
          </a:xfrm>
          <a:prstGeom prst="roundRect">
            <a:avLst>
              <a:gd name="adj" fmla="val 34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0870" y="1596985"/>
            <a:ext cx="282523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Config-Driven Parameters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20870" y="1984177"/>
            <a:ext cx="3906441" cy="143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pipeline uses a highly configurable parameter system, allowing dynamic adjustment of essay length, persona styles, imperfection levels, and other generation variables.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16399" y="4073247"/>
            <a:ext cx="6509266" cy="1609725"/>
          </a:xfrm>
          <a:prstGeom prst="roundRect">
            <a:avLst>
              <a:gd name="adj" fmla="val 6817"/>
            </a:avLst>
          </a:prstGeom>
          <a:solidFill>
            <a:srgbClr val="080E26"/>
          </a:solidFill>
          <a:ln/>
        </p:spPr>
      </p:sp>
      <p:sp>
        <p:nvSpPr>
          <p:cNvPr id="13" name="Shape 11"/>
          <p:cNvSpPr/>
          <p:nvPr/>
        </p:nvSpPr>
        <p:spPr>
          <a:xfrm>
            <a:off x="716399" y="4050387"/>
            <a:ext cx="6509266" cy="91440"/>
          </a:xfrm>
          <a:prstGeom prst="roundRect">
            <a:avLst>
              <a:gd name="adj" fmla="val 82264"/>
            </a:avLst>
          </a:prstGeom>
          <a:solidFill>
            <a:srgbClr val="8C98CA"/>
          </a:solidFill>
          <a:ln/>
        </p:spPr>
      </p:sp>
      <p:sp>
        <p:nvSpPr>
          <p:cNvPr id="14" name="Shape 12"/>
          <p:cNvSpPr/>
          <p:nvPr/>
        </p:nvSpPr>
        <p:spPr>
          <a:xfrm>
            <a:off x="3702368" y="3804642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8C98CA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3459" y="3965734"/>
            <a:ext cx="214908" cy="21490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18329" y="4520922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_plan_essay()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18329" y="4908113"/>
            <a:ext cx="610540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Generates a comprehensive essay outline based on the initial prompt.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404735" y="4073247"/>
            <a:ext cx="6509266" cy="1609725"/>
          </a:xfrm>
          <a:prstGeom prst="roundRect">
            <a:avLst>
              <a:gd name="adj" fmla="val 6817"/>
            </a:avLst>
          </a:prstGeom>
          <a:solidFill>
            <a:srgbClr val="080E26"/>
          </a:solidFill>
          <a:ln/>
        </p:spPr>
      </p:sp>
      <p:sp>
        <p:nvSpPr>
          <p:cNvPr id="19" name="Shape 16"/>
          <p:cNvSpPr/>
          <p:nvPr/>
        </p:nvSpPr>
        <p:spPr>
          <a:xfrm>
            <a:off x="7404735" y="4050387"/>
            <a:ext cx="6509266" cy="91440"/>
          </a:xfrm>
          <a:prstGeom prst="roundRect">
            <a:avLst>
              <a:gd name="adj" fmla="val 82264"/>
            </a:avLst>
          </a:prstGeom>
          <a:solidFill>
            <a:srgbClr val="8C98CA"/>
          </a:solidFill>
          <a:ln/>
        </p:spPr>
      </p:sp>
      <p:sp>
        <p:nvSpPr>
          <p:cNvPr id="20" name="Shape 17"/>
          <p:cNvSpPr/>
          <p:nvPr/>
        </p:nvSpPr>
        <p:spPr>
          <a:xfrm>
            <a:off x="10390703" y="3804642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8C98CA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1795" y="3965734"/>
            <a:ext cx="214908" cy="21490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606665" y="4520922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_generate_sections()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7606665" y="4908113"/>
            <a:ext cx="610540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Drafts content for each section of the essay, following the outline.</a:t>
            </a:r>
            <a:endParaRPr lang="en-US" sz="1400" dirty="0"/>
          </a:p>
        </p:txBody>
      </p:sp>
      <p:sp>
        <p:nvSpPr>
          <p:cNvPr id="24" name="Shape 20"/>
          <p:cNvSpPr/>
          <p:nvPr/>
        </p:nvSpPr>
        <p:spPr>
          <a:xfrm>
            <a:off x="716399" y="6130647"/>
            <a:ext cx="6509266" cy="1609725"/>
          </a:xfrm>
          <a:prstGeom prst="roundRect">
            <a:avLst>
              <a:gd name="adj" fmla="val 6817"/>
            </a:avLst>
          </a:prstGeom>
          <a:solidFill>
            <a:srgbClr val="080E26"/>
          </a:solidFill>
          <a:ln/>
        </p:spPr>
      </p:sp>
      <p:sp>
        <p:nvSpPr>
          <p:cNvPr id="25" name="Shape 21"/>
          <p:cNvSpPr/>
          <p:nvPr/>
        </p:nvSpPr>
        <p:spPr>
          <a:xfrm>
            <a:off x="716399" y="6107787"/>
            <a:ext cx="6509266" cy="91440"/>
          </a:xfrm>
          <a:prstGeom prst="roundRect">
            <a:avLst>
              <a:gd name="adj" fmla="val 82264"/>
            </a:avLst>
          </a:prstGeom>
          <a:solidFill>
            <a:srgbClr val="8C98CA"/>
          </a:solidFill>
          <a:ln/>
        </p:spPr>
      </p:sp>
      <p:sp>
        <p:nvSpPr>
          <p:cNvPr id="26" name="Shape 22"/>
          <p:cNvSpPr/>
          <p:nvPr/>
        </p:nvSpPr>
        <p:spPr>
          <a:xfrm>
            <a:off x="3702368" y="5862042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8C98CA"/>
          </a:solidFill>
          <a:ln/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3459" y="6023134"/>
            <a:ext cx="214908" cy="21490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918329" y="6578322"/>
            <a:ext cx="24617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_apply_imperfections()</a:t>
            </a:r>
            <a:endParaRPr lang="en-US" sz="1750" dirty="0"/>
          </a:p>
        </p:txBody>
      </p:sp>
      <p:sp>
        <p:nvSpPr>
          <p:cNvPr id="29" name="Text 24"/>
          <p:cNvSpPr/>
          <p:nvPr/>
        </p:nvSpPr>
        <p:spPr>
          <a:xfrm>
            <a:off x="918329" y="6965513"/>
            <a:ext cx="610540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Introduces subtle, human-like variations and minor structural "flaws".</a:t>
            </a:r>
            <a:endParaRPr lang="en-US" sz="1400" dirty="0"/>
          </a:p>
        </p:txBody>
      </p:sp>
      <p:sp>
        <p:nvSpPr>
          <p:cNvPr id="30" name="Shape 25"/>
          <p:cNvSpPr/>
          <p:nvPr/>
        </p:nvSpPr>
        <p:spPr>
          <a:xfrm>
            <a:off x="7404735" y="6130647"/>
            <a:ext cx="6509266" cy="1609725"/>
          </a:xfrm>
          <a:prstGeom prst="roundRect">
            <a:avLst>
              <a:gd name="adj" fmla="val 6817"/>
            </a:avLst>
          </a:prstGeom>
          <a:solidFill>
            <a:srgbClr val="080E26"/>
          </a:solidFill>
          <a:ln/>
        </p:spPr>
      </p:sp>
      <p:sp>
        <p:nvSpPr>
          <p:cNvPr id="31" name="Shape 26"/>
          <p:cNvSpPr/>
          <p:nvPr/>
        </p:nvSpPr>
        <p:spPr>
          <a:xfrm>
            <a:off x="7404735" y="6107787"/>
            <a:ext cx="6509266" cy="91440"/>
          </a:xfrm>
          <a:prstGeom prst="roundRect">
            <a:avLst>
              <a:gd name="adj" fmla="val 82264"/>
            </a:avLst>
          </a:prstGeom>
          <a:solidFill>
            <a:srgbClr val="8C98CA"/>
          </a:solidFill>
          <a:ln/>
        </p:spPr>
      </p:sp>
      <p:sp>
        <p:nvSpPr>
          <p:cNvPr id="32" name="Shape 27"/>
          <p:cNvSpPr/>
          <p:nvPr/>
        </p:nvSpPr>
        <p:spPr>
          <a:xfrm>
            <a:off x="10390703" y="5862042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8C98CA"/>
          </a:solidFill>
          <a:ln/>
        </p:spPr>
      </p:sp>
      <p:pic>
        <p:nvPicPr>
          <p:cNvPr id="3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1795" y="6023134"/>
            <a:ext cx="214908" cy="21490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7606665" y="6578322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edit_global()</a:t>
            </a:r>
            <a:endParaRPr lang="en-US" sz="1750" dirty="0"/>
          </a:p>
        </p:txBody>
      </p:sp>
      <p:sp>
        <p:nvSpPr>
          <p:cNvPr id="35" name="Text 29"/>
          <p:cNvSpPr/>
          <p:nvPr/>
        </p:nvSpPr>
        <p:spPr>
          <a:xfrm>
            <a:off x="7606665" y="6965513"/>
            <a:ext cx="610540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Performs a final review and cohesive editing pass across the entire essay.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77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Innovations: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670685"/>
            <a:ext cx="4215289" cy="3222546"/>
          </a:xfrm>
          <a:prstGeom prst="roundRect">
            <a:avLst>
              <a:gd name="adj" fmla="val 258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187666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3479" y="2040255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2670334"/>
            <a:ext cx="31987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Human-Likeness Objective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099554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Unlike traditional generative models, InkWeaver Reflex explicitly prioritizes human-likeness as a primary goal throughout the entire generation and refinement process.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1670685"/>
            <a:ext cx="4215408" cy="3222546"/>
          </a:xfrm>
          <a:prstGeom prst="roundRect">
            <a:avLst>
              <a:gd name="adj" fmla="val 258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187666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126" y="2040255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2670334"/>
            <a:ext cx="27310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Reflexive Rewrite Loop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099554"/>
            <a:ext cx="38034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 iterative feedback and rewrite mechanism allows the system to continuously refine its output, learning from its "mistakes" to enhance authenticity.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1670685"/>
            <a:ext cx="4215289" cy="3222546"/>
          </a:xfrm>
          <a:prstGeom prst="roundRect">
            <a:avLst>
              <a:gd name="adj" fmla="val 258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187666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2040255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2670334"/>
            <a:ext cx="30530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Dynamic Persona Control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099554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can adopt various writing personas, enabling it to generate essays with distinct voices, styles, and rhetorical approaches, mimicking diverse human authors.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5116473"/>
            <a:ext cx="6422231" cy="2459355"/>
          </a:xfrm>
          <a:prstGeom prst="roundRect">
            <a:avLst>
              <a:gd name="adj" fmla="val 3389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15008" y="53376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Imperfection Layer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1015008" y="5766911"/>
            <a:ext cx="597979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unique module that strategically introduces subtle, non-disruptive "imperfections" such as slightly varied sentence structures, nuanced word choices, or minor deviations from overly perfect grammar, which are hallmarks of human writing.</a:t>
            </a:r>
            <a:endParaRPr lang="en-US" sz="1550" dirty="0"/>
          </a:p>
        </p:txBody>
      </p:sp>
      <p:sp>
        <p:nvSpPr>
          <p:cNvPr id="21" name="Shape 16"/>
          <p:cNvSpPr/>
          <p:nvPr/>
        </p:nvSpPr>
        <p:spPr>
          <a:xfrm>
            <a:off x="7414379" y="5116473"/>
            <a:ext cx="6422231" cy="2459355"/>
          </a:xfrm>
          <a:prstGeom prst="roundRect">
            <a:avLst>
              <a:gd name="adj" fmla="val 3389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635597" y="5337691"/>
            <a:ext cx="46697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Balanced Structure &amp; Global Coherence</a:t>
            </a:r>
            <a:endParaRPr lang="en-US" sz="1950" dirty="0"/>
          </a:p>
        </p:txBody>
      </p:sp>
      <p:sp>
        <p:nvSpPr>
          <p:cNvPr id="23" name="Text 18"/>
          <p:cNvSpPr/>
          <p:nvPr/>
        </p:nvSpPr>
        <p:spPr>
          <a:xfrm>
            <a:off x="7635597" y="5766911"/>
            <a:ext cx="59797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architecture ensures not only well-structured individual sections but also maintains overarching thematic consistency and logical flow across the entire long-form essay.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2939"/>
            <a:ext cx="56815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 &amp; Performance: 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157067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InkWeaver Reflex system demonstrates promising capabilities in generating high-quality, human-like long-form essays, consistently meeting the demanding requirements of low AI detection.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2845713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2000+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6280190" y="3748683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Word Count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280190" y="4177903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Consistently generates essays within the target range, providing substantial content.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881586" y="2845713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&lt;20%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8881586" y="3748683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Detection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881586" y="4177903"/>
            <a:ext cx="23535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Preliminary evaluations show promising results, with detection rates below our critical threshold.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483102" y="2845713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1483102" y="3748683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Versatility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1483102" y="4177903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Successfully handles a wide range of topics, maintaining relevance and depth.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280190" y="5988844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essays exhibit structured flow and topic versatility, critical for long-form content. Crucially, the system reduces the tell-tale AI fingerprints that traditional detectors target. Our planned evaluation method will involve rigorous testing against multiple leading AI detection platforms, aiming to validate the sub-20% detection threshold across diverse outputs.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4558"/>
            <a:ext cx="56693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&amp; Solutions: 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41471"/>
            <a:ext cx="13042821" cy="2428875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49091"/>
            <a:ext cx="4342448" cy="2413635"/>
          </a:xfrm>
          <a:prstGeom prst="roundRect">
            <a:avLst>
              <a:gd name="adj" fmla="val 3454"/>
            </a:avLst>
          </a:prstGeom>
          <a:solidFill>
            <a:srgbClr val="283157"/>
          </a:solidFill>
          <a:ln/>
        </p:spPr>
      </p:sp>
      <p:sp>
        <p:nvSpPr>
          <p:cNvPr id="5" name="Text 3"/>
          <p:cNvSpPr/>
          <p:nvPr/>
        </p:nvSpPr>
        <p:spPr>
          <a:xfrm>
            <a:off x="999768" y="2447449"/>
            <a:ext cx="30037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 Issues (Gemma-2)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2876669"/>
            <a:ext cx="39457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Initial model access limitations were overcome by strategic use of readily available powerful models like Mixtral 8x7B, fine-tuning them for our specific needs.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143857" y="2249091"/>
            <a:ext cx="4342567" cy="2413635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2249091"/>
            <a:ext cx="22860" cy="2413635"/>
          </a:xfrm>
          <a:prstGeom prst="roundRect">
            <a:avLst>
              <a:gd name="adj" fmla="val 364651"/>
            </a:avLst>
          </a:prstGeom>
          <a:solidFill>
            <a:srgbClr val="414A70"/>
          </a:solidFill>
          <a:ln/>
        </p:spPr>
      </p:sp>
      <p:sp>
        <p:nvSpPr>
          <p:cNvPr id="9" name="Text 7"/>
          <p:cNvSpPr/>
          <p:nvPr/>
        </p:nvSpPr>
        <p:spPr>
          <a:xfrm>
            <a:off x="5342215" y="2447449"/>
            <a:ext cx="25372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Latency Management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342215" y="2876669"/>
            <a:ext cx="394585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Implemented optimized inference pipelines, including quantization and batch processing, to minimize delays in the iterative generation process.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486424" y="2249091"/>
            <a:ext cx="4342567" cy="2413635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6424" y="2249091"/>
            <a:ext cx="22860" cy="2413635"/>
          </a:xfrm>
          <a:prstGeom prst="roundRect">
            <a:avLst>
              <a:gd name="adj" fmla="val 364651"/>
            </a:avLst>
          </a:prstGeom>
          <a:solidFill>
            <a:srgbClr val="414A70"/>
          </a:solidFill>
          <a:ln/>
        </p:spPr>
      </p:sp>
      <p:sp>
        <p:nvSpPr>
          <p:cNvPr id="13" name="Text 11"/>
          <p:cNvSpPr/>
          <p:nvPr/>
        </p:nvSpPr>
        <p:spPr>
          <a:xfrm>
            <a:off x="9684782" y="24474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JSON Parsing Errors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84782" y="2876669"/>
            <a:ext cx="394585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Developed robust error handling and re-prompting mechanisms to ensure consistent and valid structured output from model responses, particularly for outline generation and critique.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4893588"/>
            <a:ext cx="13042821" cy="2111335"/>
          </a:xfrm>
          <a:prstGeom prst="roundRect">
            <a:avLst>
              <a:gd name="adj" fmla="val 39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1410" y="4901208"/>
            <a:ext cx="6513790" cy="2096095"/>
          </a:xfrm>
          <a:prstGeom prst="roundRect">
            <a:avLst>
              <a:gd name="adj" fmla="val 3977"/>
            </a:avLst>
          </a:prstGeom>
          <a:solidFill>
            <a:srgbClr val="283157"/>
          </a:solidFill>
          <a:ln/>
        </p:spPr>
      </p:sp>
      <p:sp>
        <p:nvSpPr>
          <p:cNvPr id="17" name="Text 15"/>
          <p:cNvSpPr/>
          <p:nvPr/>
        </p:nvSpPr>
        <p:spPr>
          <a:xfrm>
            <a:off x="999768" y="5099566"/>
            <a:ext cx="29190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Over-Polished Grammar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9768" y="5528786"/>
            <a:ext cx="611707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"imperfection layer" was specifically designed to introduce subtle, human-like grammatical variations and stylistic quirks, breaking the overly perfect patterns of raw AI generation.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315200" y="4901208"/>
            <a:ext cx="6513790" cy="2096095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20" name="Shape 18"/>
          <p:cNvSpPr/>
          <p:nvPr/>
        </p:nvSpPr>
        <p:spPr>
          <a:xfrm>
            <a:off x="7315200" y="4901208"/>
            <a:ext cx="22860" cy="2096095"/>
          </a:xfrm>
          <a:prstGeom prst="roundRect">
            <a:avLst>
              <a:gd name="adj" fmla="val 364651"/>
            </a:avLst>
          </a:prstGeom>
          <a:solidFill>
            <a:srgbClr val="414A70"/>
          </a:solidFill>
          <a:ln/>
        </p:spPr>
      </p:sp>
      <p:sp>
        <p:nvSpPr>
          <p:cNvPr id="21" name="Text 19"/>
          <p:cNvSpPr/>
          <p:nvPr/>
        </p:nvSpPr>
        <p:spPr>
          <a:xfrm>
            <a:off x="7513558" y="5099566"/>
            <a:ext cx="38357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Balancing Structure &amp; Creativity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513558" y="5528786"/>
            <a:ext cx="611707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Reflexive Orchestrator module dynamically balances adherence to the essay outline with allowing sufficient creative freedom, ensuring both cohesion and originality.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648" y="289203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 Screenshots: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20648" y="828080"/>
            <a:ext cx="13789104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Witness the InkWeaver Reflex system's capabilities through various stages of essay generation. These screenshots highlights here:</a:t>
            </a:r>
            <a:endParaRPr lang="en-US" sz="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48" y="1114425"/>
            <a:ext cx="10517862" cy="144613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48" y="2678787"/>
            <a:ext cx="6878360" cy="50297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0648" y="7826812"/>
            <a:ext cx="13789104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2025-11-15T18:24:44Z</dcterms:created>
  <dcterms:modified xsi:type="dcterms:W3CDTF">2025-11-15T18:24:44Z</dcterms:modified>
</cp:coreProperties>
</file>